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15" r:id="rId1"/>
  </p:sldMasterIdLst>
  <p:notesMasterIdLst>
    <p:notesMasterId r:id="rId7"/>
  </p:notesMasterIdLst>
  <p:sldIdLst>
    <p:sldId id="269" r:id="rId2"/>
    <p:sldId id="270" r:id="rId3"/>
    <p:sldId id="271" r:id="rId4"/>
    <p:sldId id="272" r:id="rId5"/>
    <p:sldId id="273" r:id="rId6"/>
  </p:sldIdLst>
  <p:sldSz cx="9144000" cy="5143500" type="screen16x9"/>
  <p:notesSz cx="6858000" cy="9144000"/>
  <p:embeddedFontLst>
    <p:embeddedFont>
      <p:font typeface="DM Sans" panose="020B0604020202020204" charset="0"/>
      <p:regular r:id="rId8"/>
      <p:bold r:id="rId9"/>
      <p:italic r:id="rId10"/>
      <p:boldItalic r:id="rId11"/>
    </p:embeddedFont>
    <p:embeddedFont>
      <p:font typeface="Helvetica Neue Light" panose="020B0604020202020204" charset="0"/>
      <p:regular r:id="rId12"/>
      <p:bold r:id="rId13"/>
      <p:italic r:id="rId14"/>
      <p:boldItalic r:id="rId1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83">
          <p15:clr>
            <a:srgbClr val="A4A3A4"/>
          </p15:clr>
        </p15:guide>
        <p15:guide id="2" pos="288">
          <p15:clr>
            <a:srgbClr val="A4A3A4"/>
          </p15:clr>
        </p15:guide>
        <p15:guide id="3" pos="5459">
          <p15:clr>
            <a:srgbClr val="9AA0A6"/>
          </p15:clr>
        </p15:guide>
        <p15:guide id="4" orient="horz" pos="2891">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7" d="100"/>
          <a:sy n="107" d="100"/>
        </p:scale>
        <p:origin x="754" y="82"/>
      </p:cViewPr>
      <p:guideLst>
        <p:guide orient="horz" pos="283"/>
        <p:guide pos="288"/>
        <p:guide pos="5459"/>
        <p:guide orient="horz" pos="2891"/>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font" Target="fonts/font1.fntdata"/><Relationship Id="rId13" Type="http://schemas.openxmlformats.org/officeDocument/2006/relationships/font" Target="fonts/font6.fntdata"/><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notesMaster" Target="notesMasters/notesMaster1.xml"/><Relationship Id="rId12" Type="http://schemas.openxmlformats.org/officeDocument/2006/relationships/font" Target="fonts/font5.fntdata"/><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4.fntdata"/><Relationship Id="rId5" Type="http://schemas.openxmlformats.org/officeDocument/2006/relationships/slide" Target="slides/slide4.xml"/><Relationship Id="rId15" Type="http://schemas.openxmlformats.org/officeDocument/2006/relationships/font" Target="fonts/font8.fntdata"/><Relationship Id="rId10" Type="http://schemas.openxmlformats.org/officeDocument/2006/relationships/font" Target="fonts/font3.fntdata"/><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font" Target="fonts/font2.fntdata"/><Relationship Id="rId14" Type="http://schemas.openxmlformats.org/officeDocument/2006/relationships/font" Target="fonts/font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86" name="Google Shape;486;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Editar: número y nombre de clase donde se plantea el tercer desafío</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g155a4ff4588_0_5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92" name="Google Shape;492;g155a4ff4588_0_56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desafíos entregables. </a:t>
            </a:r>
            <a:endParaRPr>
              <a:latin typeface="DM Sans"/>
              <a:ea typeface="DM Sans"/>
              <a:cs typeface="DM Sans"/>
              <a:sym typeface="DM San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8"/>
        <p:cNvGrpSpPr/>
        <p:nvPr/>
      </p:nvGrpSpPr>
      <p:grpSpPr>
        <a:xfrm>
          <a:off x="0" y="0"/>
          <a:ext cx="0" cy="0"/>
          <a:chOff x="0" y="0"/>
          <a:chExt cx="0" cy="0"/>
        </a:xfrm>
      </p:grpSpPr>
      <p:sp>
        <p:nvSpPr>
          <p:cNvPr id="499" name="Google Shape;499;g155a4ff4588_0_5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00" name="Google Shape;500;g155a4ff4588_0_56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3"/>
        <p:cNvGrpSpPr/>
        <p:nvPr/>
      </p:nvGrpSpPr>
      <p:grpSpPr>
        <a:xfrm>
          <a:off x="0" y="0"/>
          <a:ext cx="0" cy="0"/>
          <a:chOff x="0" y="0"/>
          <a:chExt cx="0" cy="0"/>
        </a:xfrm>
      </p:grpSpPr>
      <p:sp>
        <p:nvSpPr>
          <p:cNvPr id="514" name="Google Shape;514;g155a4ff4588_0_5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15" name="Google Shape;515;g155a4ff4588_0_58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419">
                <a:solidFill>
                  <a:schemeClr val="dk1"/>
                </a:solidFill>
                <a:highlight>
                  <a:schemeClr val="lt1"/>
                </a:highlight>
                <a:latin typeface="DM Sans"/>
                <a:ea typeface="DM Sans"/>
                <a:cs typeface="DM Sans"/>
                <a:sym typeface="DM Sans"/>
              </a:rPr>
              <a:t>Desarrollo de un desafío entregable.</a:t>
            </a:r>
            <a:endParaRPr>
              <a:latin typeface="DM Sans"/>
              <a:ea typeface="DM Sans"/>
              <a:cs typeface="DM Sans"/>
              <a:sym typeface="DM San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6"/>
        <p:cNvGrpSpPr/>
        <p:nvPr/>
      </p:nvGrpSpPr>
      <p:grpSpPr>
        <a:xfrm>
          <a:off x="0" y="0"/>
          <a:ext cx="0" cy="0"/>
          <a:chOff x="0" y="0"/>
          <a:chExt cx="0" cy="0"/>
        </a:xfrm>
      </p:grpSpPr>
      <p:sp>
        <p:nvSpPr>
          <p:cNvPr id="527" name="Google Shape;527;g155a4ff4588_0_5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8" name="Google Shape;528;g155a4ff4588_0_59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419">
                <a:solidFill>
                  <a:schemeClr val="dk1"/>
                </a:solidFill>
                <a:highlight>
                  <a:schemeClr val="lt1"/>
                </a:highlight>
                <a:latin typeface="DM Sans"/>
                <a:ea typeface="DM Sans"/>
                <a:cs typeface="DM Sans"/>
                <a:sym typeface="DM Sans"/>
              </a:rPr>
              <a:t>Recomiendo enormemente plantear un afterclass de apoyo para este entregable, ya que muchos estudiantes suelen estancarse al no entender cómo conectar lo que ya llevan con esta nueva implementación del servidor. Este es de los pocos puntos en los que los estudiantes no saben cómo conectar las cosas, así que no siempre será necesario apoyarlos tanto como en este entregable.</a:t>
            </a:r>
            <a:endParaRPr>
              <a:solidFill>
                <a:schemeClr val="dk1"/>
              </a:solidFill>
              <a:highlight>
                <a:schemeClr val="lt1"/>
              </a:highlight>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highlight>
                <a:schemeClr val="lt1"/>
              </a:highlight>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r>
              <a:rPr lang="es-419">
                <a:solidFill>
                  <a:schemeClr val="dk1"/>
                </a:solidFill>
                <a:highlight>
                  <a:schemeClr val="lt1"/>
                </a:highlight>
                <a:latin typeface="DM Sans"/>
                <a:ea typeface="DM Sans"/>
                <a:cs typeface="DM Sans"/>
                <a:sym typeface="DM Sans"/>
              </a:rPr>
              <a:t>Asimismo, te recomiendo que hagas énfasis en indicar a los estudiantes que este será el proyecto sobre el cual comenzarán a trabajar su proyecto final, esto les ayudará a dar el seguimiento necesario a este proyecto, ya ellos decidirán si los otros desafíos los arman sobre este mismo proyecto, o si lo hacen todo en proyectos separados y hacen el proyecto final desde 0. ¡Ellos deciden, pero no habrá quedado en tus manos el haber hecho mención!</a:t>
            </a:r>
            <a:endParaRPr>
              <a:solidFill>
                <a:schemeClr val="dk1"/>
              </a:solidFill>
              <a:highlight>
                <a:schemeClr val="lt1"/>
              </a:highlight>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highlight>
                <a:schemeClr val="lt1"/>
              </a:highlight>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r>
              <a:rPr lang="es-419">
                <a:solidFill>
                  <a:schemeClr val="dk1"/>
                </a:solidFill>
                <a:highlight>
                  <a:schemeClr val="lt1"/>
                </a:highlight>
                <a:latin typeface="DM Sans"/>
                <a:ea typeface="DM Sans"/>
                <a:cs typeface="DM Sans"/>
                <a:sym typeface="DM Sans"/>
              </a:rPr>
              <a:t>Como nota adicional, recuerda que su ProductManager está trabajando con archivos, y por lo tanto, con asincronismo, hacer mención de que su callback</a:t>
            </a:r>
            <a:r>
              <a:rPr lang="es-419" b="1">
                <a:solidFill>
                  <a:schemeClr val="dk1"/>
                </a:solidFill>
                <a:highlight>
                  <a:schemeClr val="lt1"/>
                </a:highlight>
                <a:latin typeface="DM Sans"/>
                <a:ea typeface="DM Sans"/>
                <a:cs typeface="DM Sans"/>
                <a:sym typeface="DM Sans"/>
              </a:rPr>
              <a:t> (req,res) =&gt;</a:t>
            </a:r>
            <a:r>
              <a:rPr lang="es-419">
                <a:solidFill>
                  <a:schemeClr val="dk1"/>
                </a:solidFill>
                <a:highlight>
                  <a:schemeClr val="lt1"/>
                </a:highlight>
                <a:latin typeface="DM Sans"/>
                <a:ea typeface="DM Sans"/>
                <a:cs typeface="DM Sans"/>
                <a:sym typeface="DM Sans"/>
              </a:rPr>
              <a:t> tiene que ser </a:t>
            </a:r>
            <a:r>
              <a:rPr lang="es-419" b="1">
                <a:solidFill>
                  <a:schemeClr val="dk1"/>
                </a:solidFill>
                <a:highlight>
                  <a:schemeClr val="lt1"/>
                </a:highlight>
                <a:latin typeface="DM Sans"/>
                <a:ea typeface="DM Sans"/>
                <a:cs typeface="DM Sans"/>
                <a:sym typeface="DM Sans"/>
              </a:rPr>
              <a:t>async (req,res) =&gt;</a:t>
            </a:r>
            <a:r>
              <a:rPr lang="es-419">
                <a:solidFill>
                  <a:schemeClr val="dk1"/>
                </a:solidFill>
                <a:highlight>
                  <a:schemeClr val="lt1"/>
                </a:highlight>
                <a:latin typeface="DM Sans"/>
                <a:ea typeface="DM Sans"/>
                <a:cs typeface="DM Sans"/>
                <a:sym typeface="DM Sans"/>
              </a:rPr>
              <a:t> para que funcione correctamente al momento de llamar el servicio de su ProductManager. </a:t>
            </a:r>
            <a:endParaRPr>
              <a:solidFill>
                <a:schemeClr val="dk1"/>
              </a:solidFill>
              <a:highlight>
                <a:schemeClr val="lt1"/>
              </a:highlight>
              <a:latin typeface="DM Sans"/>
              <a:ea typeface="DM Sans"/>
              <a:cs typeface="DM Sans"/>
              <a:sym typeface="DM Sans"/>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03-A">
  <p:cSld name="SECTION_HEADER_1_1">
    <p:bg>
      <p:bgPr>
        <a:blipFill>
          <a:blip r:embed="rId2">
            <a:alphaModFix/>
          </a:blip>
          <a:stretch>
            <a:fillRect/>
          </a:stretch>
        </a:blipFill>
        <a:effectLst/>
      </p:bgPr>
    </p:bg>
    <p:spTree>
      <p:nvGrpSpPr>
        <p:cNvPr id="1" name="Shape 182"/>
        <p:cNvGrpSpPr/>
        <p:nvPr/>
      </p:nvGrpSpPr>
      <p:grpSpPr>
        <a:xfrm>
          <a:off x="0" y="0"/>
          <a:ext cx="0" cy="0"/>
          <a:chOff x="0" y="0"/>
          <a:chExt cx="0" cy="0"/>
        </a:xfrm>
      </p:grpSpPr>
      <p:pic>
        <p:nvPicPr>
          <p:cNvPr id="183" name="Google Shape;183;p55"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02-A">
  <p:cSld name="SECTION_HEADER_1_1_1_1_1_1_1_1_1_1">
    <p:bg>
      <p:bgPr>
        <a:blipFill>
          <a:blip r:embed="rId2">
            <a:alphaModFix/>
          </a:blip>
          <a:stretch>
            <a:fillRect/>
          </a:stretch>
        </a:blipFill>
        <a:effectLst/>
      </p:bgPr>
    </p:bg>
    <p:spTree>
      <p:nvGrpSpPr>
        <p:cNvPr id="1" name="Shape 203"/>
        <p:cNvGrpSpPr/>
        <p:nvPr/>
      </p:nvGrpSpPr>
      <p:grpSpPr>
        <a:xfrm>
          <a:off x="0" y="0"/>
          <a:ext cx="0" cy="0"/>
          <a:chOff x="0" y="0"/>
          <a:chExt cx="0" cy="0"/>
        </a:xfrm>
      </p:grpSpPr>
      <p:pic>
        <p:nvPicPr>
          <p:cNvPr id="204" name="Google Shape;204;p64"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Diseño personalizado 2">
  <p:cSld name="CUSTOM_37">
    <p:spTree>
      <p:nvGrpSpPr>
        <p:cNvPr id="1" name="Shape 205"/>
        <p:cNvGrpSpPr/>
        <p:nvPr/>
      </p:nvGrpSpPr>
      <p:grpSpPr>
        <a:xfrm>
          <a:off x="0" y="0"/>
          <a:ext cx="0" cy="0"/>
          <a:chOff x="0" y="0"/>
          <a:chExt cx="0" cy="0"/>
        </a:xfrm>
      </p:grpSpPr>
      <p:pic>
        <p:nvPicPr>
          <p:cNvPr id="206" name="Google Shape;206;p65"/>
          <p:cNvPicPr preferRelativeResize="0"/>
          <p:nvPr/>
        </p:nvPicPr>
        <p:blipFill rotWithShape="1">
          <a:blip r:embed="rId2">
            <a:alphaModFix/>
          </a:blip>
          <a:srcRect/>
          <a:stretch/>
        </p:blipFill>
        <p:spPr>
          <a:xfrm>
            <a:off x="7800200" y="4740050"/>
            <a:ext cx="1057500" cy="246150"/>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_AND_BODY_9">
  <p:cSld name="TITLE_AND_BODY_9">
    <p:spTree>
      <p:nvGrpSpPr>
        <p:cNvPr id="1" name="Shape 215"/>
        <p:cNvGrpSpPr/>
        <p:nvPr/>
      </p:nvGrpSpPr>
      <p:grpSpPr>
        <a:xfrm>
          <a:off x="0" y="0"/>
          <a:ext cx="0" cy="0"/>
          <a:chOff x="0" y="0"/>
          <a:chExt cx="0" cy="0"/>
        </a:xfrm>
      </p:grpSpPr>
      <p:sp>
        <p:nvSpPr>
          <p:cNvPr id="216" name="Google Shape;216;p6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17" name="Google Shape;217;p6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218" name="Google Shape;218;p6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s-419"/>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co 1" type="title">
  <p:cSld name="TITLE">
    <p:spTree>
      <p:nvGrpSpPr>
        <p:cNvPr id="1" name="Shape 184"/>
        <p:cNvGrpSpPr/>
        <p:nvPr/>
      </p:nvGrpSpPr>
      <p:grpSpPr>
        <a:xfrm>
          <a:off x="0" y="0"/>
          <a:ext cx="0" cy="0"/>
          <a:chOff x="0" y="0"/>
          <a:chExt cx="0" cy="0"/>
        </a:xfrm>
      </p:grpSpPr>
      <p:sp>
        <p:nvSpPr>
          <p:cNvPr id="185" name="Google Shape;185;p56"/>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4000"/>
              <a:buFont typeface="DM Sans"/>
              <a:buNone/>
              <a:defRPr sz="4000" b="1">
                <a:latin typeface="DM Sans"/>
                <a:ea typeface="DM Sans"/>
                <a:cs typeface="DM Sans"/>
                <a:sym typeface="DM Sans"/>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86" name="Google Shape;186;p56"/>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000"/>
              <a:buFont typeface="Helvetica Neue Light"/>
              <a:buNone/>
              <a:defRPr sz="2000">
                <a:latin typeface="Helvetica Neue Light"/>
                <a:ea typeface="Helvetica Neue Light"/>
                <a:cs typeface="Helvetica Neue Light"/>
                <a:sym typeface="Helvetica Neue Light"/>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pic>
        <p:nvPicPr>
          <p:cNvPr id="187" name="Google Shape;187;p56" title="logo CoderHouse"/>
          <p:cNvPicPr preferRelativeResize="0"/>
          <p:nvPr/>
        </p:nvPicPr>
        <p:blipFill rotWithShape="1">
          <a:blip r:embed="rId2">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Fondo blanco">
  <p:cSld name="SECTION_HEADER_1_1_1_1_1_1_1_1">
    <p:spTree>
      <p:nvGrpSpPr>
        <p:cNvPr id="1" name="Shape 188"/>
        <p:cNvGrpSpPr/>
        <p:nvPr/>
      </p:nvGrpSpPr>
      <p:grpSpPr>
        <a:xfrm>
          <a:off x="0" y="0"/>
          <a:ext cx="0" cy="0"/>
          <a:chOff x="0" y="0"/>
          <a:chExt cx="0" cy="0"/>
        </a:xfrm>
      </p:grpSpPr>
      <p:pic>
        <p:nvPicPr>
          <p:cNvPr id="189" name="Google Shape;189;p57" title="logo coderhouse"/>
          <p:cNvPicPr preferRelativeResize="0"/>
          <p:nvPr/>
        </p:nvPicPr>
        <p:blipFill rotWithShape="1">
          <a:blip r:embed="rId2">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n imagen">
  <p:cSld name="SECTION_HEADER_1_1_1_1_1_1_1">
    <p:bg>
      <p:bgPr>
        <a:blipFill>
          <a:blip r:embed="rId2">
            <a:alphaModFix/>
          </a:blip>
          <a:stretch>
            <a:fillRect/>
          </a:stretch>
        </a:blipFill>
        <a:effectLst/>
      </p:bgPr>
    </p:bg>
    <p:spTree>
      <p:nvGrpSpPr>
        <p:cNvPr id="1" name="Shape 190"/>
        <p:cNvGrpSpPr/>
        <p:nvPr/>
      </p:nvGrpSpPr>
      <p:grpSpPr>
        <a:xfrm>
          <a:off x="0" y="0"/>
          <a:ext cx="0" cy="0"/>
          <a:chOff x="0" y="0"/>
          <a:chExt cx="0" cy="0"/>
        </a:xfrm>
      </p:grpSpPr>
      <p:sp>
        <p:nvSpPr>
          <p:cNvPr id="191" name="Google Shape;191;p58"/>
          <p:cNvSpPr/>
          <p:nvPr/>
        </p:nvSpPr>
        <p:spPr>
          <a:xfrm>
            <a:off x="6592475" y="0"/>
            <a:ext cx="2551500" cy="5143500"/>
          </a:xfrm>
          <a:prstGeom prst="rect">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92" name="Google Shape;192;p58"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02-B">
  <p:cSld name="SECTION_HEADER_1">
    <p:bg>
      <p:bgPr>
        <a:blipFill>
          <a:blip r:embed="rId2">
            <a:alphaModFix/>
          </a:blip>
          <a:stretch>
            <a:fillRect/>
          </a:stretch>
        </a:blipFill>
        <a:effectLst/>
      </p:bgPr>
    </p:bg>
    <p:spTree>
      <p:nvGrpSpPr>
        <p:cNvPr id="1" name="Shape 193"/>
        <p:cNvGrpSpPr/>
        <p:nvPr/>
      </p:nvGrpSpPr>
      <p:grpSpPr>
        <a:xfrm>
          <a:off x="0" y="0"/>
          <a:ext cx="0" cy="0"/>
          <a:chOff x="0" y="0"/>
          <a:chExt cx="0" cy="0"/>
        </a:xfrm>
      </p:grpSpPr>
      <p:pic>
        <p:nvPicPr>
          <p:cNvPr id="194" name="Google Shape;194;p59" title="logo coderhouse"/>
          <p:cNvPicPr preferRelativeResize="0"/>
          <p:nvPr/>
        </p:nvPicPr>
        <p:blipFill rotWithShape="1">
          <a:blip r:embed="rId3">
            <a:alphaModFix/>
          </a:blip>
          <a:srcRect/>
          <a:stretch/>
        </p:blipFill>
        <p:spPr>
          <a:xfrm>
            <a:off x="7874775" y="4720250"/>
            <a:ext cx="1024025" cy="211625"/>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rátula 1">
  <p:cSld name="SECTION_HEADER_1_1_1">
    <p:bg>
      <p:bgPr>
        <a:blipFill>
          <a:blip r:embed="rId2">
            <a:alphaModFix/>
          </a:blip>
          <a:stretch>
            <a:fillRect/>
          </a:stretch>
        </a:blipFill>
        <a:effectLst/>
      </p:bgPr>
    </p:bg>
    <p:spTree>
      <p:nvGrpSpPr>
        <p:cNvPr id="1" name="Shape 195"/>
        <p:cNvGrpSpPr/>
        <p:nvPr/>
      </p:nvGrpSpPr>
      <p:grpSpPr>
        <a:xfrm>
          <a:off x="0" y="0"/>
          <a:ext cx="0" cy="0"/>
          <a:chOff x="0" y="0"/>
          <a:chExt cx="0" cy="0"/>
        </a:xfrm>
      </p:grpSpPr>
      <p:pic>
        <p:nvPicPr>
          <p:cNvPr id="196" name="Google Shape;196;p60"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rátula 2">
  <p:cSld name="SECTION_HEADER_1_1_1_1">
    <p:bg>
      <p:bgPr>
        <a:blipFill>
          <a:blip r:embed="rId2">
            <a:alphaModFix/>
          </a:blip>
          <a:stretch>
            <a:fillRect/>
          </a:stretch>
        </a:blipFill>
        <a:effectLst/>
      </p:bgPr>
    </p:bg>
    <p:spTree>
      <p:nvGrpSpPr>
        <p:cNvPr id="1" name="Shape 197"/>
        <p:cNvGrpSpPr/>
        <p:nvPr/>
      </p:nvGrpSpPr>
      <p:grpSpPr>
        <a:xfrm>
          <a:off x="0" y="0"/>
          <a:ext cx="0" cy="0"/>
          <a:chOff x="0" y="0"/>
          <a:chExt cx="0" cy="0"/>
        </a:xfrm>
      </p:grpSpPr>
      <p:pic>
        <p:nvPicPr>
          <p:cNvPr id="198" name="Google Shape;198;p61"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rátula 3">
  <p:cSld name="SECTION_HEADER_1_1_1_1_1">
    <p:bg>
      <p:bgPr>
        <a:blipFill>
          <a:blip r:embed="rId2">
            <a:alphaModFix/>
          </a:blip>
          <a:stretch>
            <a:fillRect/>
          </a:stretch>
        </a:blipFill>
        <a:effectLst/>
      </p:bgPr>
    </p:bg>
    <p:spTree>
      <p:nvGrpSpPr>
        <p:cNvPr id="1" name="Shape 199"/>
        <p:cNvGrpSpPr/>
        <p:nvPr/>
      </p:nvGrpSpPr>
      <p:grpSpPr>
        <a:xfrm>
          <a:off x="0" y="0"/>
          <a:ext cx="0" cy="0"/>
          <a:chOff x="0" y="0"/>
          <a:chExt cx="0" cy="0"/>
        </a:xfrm>
      </p:grpSpPr>
      <p:pic>
        <p:nvPicPr>
          <p:cNvPr id="200" name="Google Shape;200;p62"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03-B">
  <p:cSld name="SECTION_HEADER_1_1_1_1_1_1_1_1_1">
    <p:bg>
      <p:bgPr>
        <a:blipFill>
          <a:blip r:embed="rId2">
            <a:alphaModFix/>
          </a:blip>
          <a:stretch>
            <a:fillRect/>
          </a:stretch>
        </a:blipFill>
        <a:effectLst/>
      </p:bgPr>
    </p:bg>
    <p:spTree>
      <p:nvGrpSpPr>
        <p:cNvPr id="1" name="Shape 201"/>
        <p:cNvGrpSpPr/>
        <p:nvPr/>
      </p:nvGrpSpPr>
      <p:grpSpPr>
        <a:xfrm>
          <a:off x="0" y="0"/>
          <a:ext cx="0" cy="0"/>
          <a:chOff x="0" y="0"/>
          <a:chExt cx="0" cy="0"/>
        </a:xfrm>
      </p:grpSpPr>
      <p:pic>
        <p:nvPicPr>
          <p:cNvPr id="202" name="Google Shape;202;p63"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176"/>
        <p:cNvGrpSpPr/>
        <p:nvPr/>
      </p:nvGrpSpPr>
      <p:grpSpPr>
        <a:xfrm>
          <a:off x="0" y="0"/>
          <a:ext cx="0" cy="0"/>
          <a:chOff x="0" y="0"/>
          <a:chExt cx="0" cy="0"/>
        </a:xfrm>
      </p:grpSpPr>
      <p:sp>
        <p:nvSpPr>
          <p:cNvPr id="177" name="Google Shape;177;p5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178" name="Google Shape;178;p5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179" name="Google Shape;179;p5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419"/>
              <a:t>‹Nº›</a:t>
            </a:fld>
            <a:endParaRPr/>
          </a:p>
        </p:txBody>
      </p:sp>
    </p:spTree>
  </p:cSld>
  <p:clrMap bg1="lt1" tx1="dk1" bg2="dk2" tx2="lt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3"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hyperlink" Target="https://docs.google.com/document/d/1ihCTk8qiizDgvAlRBsChdM5Xb8Moe_HLk-7ifM02fvw/edit" TargetMode="Externa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82"/>
          <p:cNvSpPr txBox="1"/>
          <p:nvPr/>
        </p:nvSpPr>
        <p:spPr>
          <a:xfrm>
            <a:off x="1461300" y="2202300"/>
            <a:ext cx="62214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419" sz="4000" b="1">
                <a:solidFill>
                  <a:schemeClr val="dk1"/>
                </a:solidFill>
                <a:latin typeface="DM Sans"/>
                <a:ea typeface="DM Sans"/>
                <a:cs typeface="DM Sans"/>
                <a:sym typeface="DM Sans"/>
              </a:rPr>
              <a:t>Servidores web</a:t>
            </a:r>
            <a:endParaRPr sz="4000" b="1" i="0" u="none" strike="noStrike" cap="none">
              <a:solidFill>
                <a:schemeClr val="dk1"/>
              </a:solidFill>
              <a:latin typeface="DM Sans"/>
              <a:ea typeface="DM Sans"/>
              <a:cs typeface="DM Sans"/>
              <a:sym typeface="DM Sans"/>
            </a:endParaRPr>
          </a:p>
        </p:txBody>
      </p:sp>
      <p:sp>
        <p:nvSpPr>
          <p:cNvPr id="489" name="Google Shape;489;p82"/>
          <p:cNvSpPr txBox="1"/>
          <p:nvPr/>
        </p:nvSpPr>
        <p:spPr>
          <a:xfrm>
            <a:off x="1461300" y="1665250"/>
            <a:ext cx="6221400" cy="4617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s-419" sz="1800">
                <a:solidFill>
                  <a:schemeClr val="dk1"/>
                </a:solidFill>
                <a:latin typeface="DM Sans"/>
                <a:ea typeface="DM Sans"/>
                <a:cs typeface="DM Sans"/>
                <a:sym typeface="DM Sans"/>
              </a:rPr>
              <a:t>MÓDULO I - CLASE 06</a:t>
            </a:r>
            <a:endParaRPr sz="1600" b="0" i="0" u="none" strike="noStrike" cap="none">
              <a:solidFill>
                <a:schemeClr val="dk1"/>
              </a:solidFill>
              <a:latin typeface="DM Sans"/>
              <a:ea typeface="DM Sans"/>
              <a:cs typeface="DM Sans"/>
              <a:sym typeface="DM Sans"/>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grpSp>
        <p:nvGrpSpPr>
          <p:cNvPr id="494" name="Google Shape;494;p83"/>
          <p:cNvGrpSpPr/>
          <p:nvPr/>
        </p:nvGrpSpPr>
        <p:grpSpPr>
          <a:xfrm>
            <a:off x="4202558" y="994173"/>
            <a:ext cx="738900" cy="738900"/>
            <a:chOff x="3137108" y="2467173"/>
            <a:chExt cx="738900" cy="738900"/>
          </a:xfrm>
        </p:grpSpPr>
        <p:sp>
          <p:nvSpPr>
            <p:cNvPr id="495" name="Google Shape;495;p83"/>
            <p:cNvSpPr/>
            <p:nvPr/>
          </p:nvSpPr>
          <p:spPr>
            <a:xfrm>
              <a:off x="3137108" y="2467173"/>
              <a:ext cx="738900" cy="738900"/>
            </a:xfrm>
            <a:prstGeom prst="ellipse">
              <a:avLst/>
            </a:prstGeom>
            <a:solidFill>
              <a:srgbClr val="9DF4E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496" name="Google Shape;496;p83" title="ícono de desafío entregable"/>
            <p:cNvPicPr preferRelativeResize="0"/>
            <p:nvPr/>
          </p:nvPicPr>
          <p:blipFill rotWithShape="1">
            <a:blip r:embed="rId3">
              <a:alphaModFix/>
            </a:blip>
            <a:srcRect/>
            <a:stretch/>
          </p:blipFill>
          <p:spPr>
            <a:xfrm>
              <a:off x="3284109" y="2622263"/>
              <a:ext cx="428721" cy="428726"/>
            </a:xfrm>
            <a:prstGeom prst="rect">
              <a:avLst/>
            </a:prstGeom>
            <a:noFill/>
            <a:ln>
              <a:noFill/>
            </a:ln>
          </p:spPr>
        </p:pic>
      </p:grpSp>
      <p:sp>
        <p:nvSpPr>
          <p:cNvPr id="497" name="Google Shape;497;p83"/>
          <p:cNvSpPr txBox="1"/>
          <p:nvPr/>
        </p:nvSpPr>
        <p:spPr>
          <a:xfrm>
            <a:off x="1461300" y="2208625"/>
            <a:ext cx="62214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419" sz="4000" b="1">
                <a:solidFill>
                  <a:schemeClr val="dk1"/>
                </a:solidFill>
                <a:latin typeface="DM Sans"/>
                <a:ea typeface="DM Sans"/>
                <a:cs typeface="DM Sans"/>
                <a:sym typeface="DM Sans"/>
              </a:rPr>
              <a:t>Servidor con express</a:t>
            </a:r>
            <a:endParaRPr sz="4000" b="1" i="0" u="none" strike="noStrike" cap="none">
              <a:solidFill>
                <a:schemeClr val="dk1"/>
              </a:solidFill>
              <a:highlight>
                <a:srgbClr val="EAFF6A"/>
              </a:highlight>
              <a:latin typeface="DM Sans"/>
              <a:ea typeface="DM Sans"/>
              <a:cs typeface="DM Sans"/>
              <a:sym typeface="DM San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01"/>
        <p:cNvGrpSpPr/>
        <p:nvPr/>
      </p:nvGrpSpPr>
      <p:grpSpPr>
        <a:xfrm>
          <a:off x="0" y="0"/>
          <a:ext cx="0" cy="0"/>
          <a:chOff x="0" y="0"/>
          <a:chExt cx="0" cy="0"/>
        </a:xfrm>
      </p:grpSpPr>
      <p:sp>
        <p:nvSpPr>
          <p:cNvPr id="502" name="Google Shape;502;p84"/>
          <p:cNvSpPr txBox="1"/>
          <p:nvPr/>
        </p:nvSpPr>
        <p:spPr>
          <a:xfrm>
            <a:off x="442775" y="539475"/>
            <a:ext cx="6963900" cy="9891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4000"/>
              <a:buFont typeface="Arial"/>
              <a:buNone/>
            </a:pPr>
            <a:r>
              <a:rPr lang="es-419" sz="4000" b="1" i="0" u="none" strike="noStrike" cap="none">
                <a:solidFill>
                  <a:srgbClr val="000000"/>
                </a:solidFill>
                <a:latin typeface="DM Sans"/>
                <a:ea typeface="DM Sans"/>
                <a:cs typeface="DM Sans"/>
                <a:sym typeface="DM Sans"/>
              </a:rPr>
              <a:t>Recordemos</a:t>
            </a:r>
            <a:endParaRPr sz="4000" b="1" i="0" u="none" strike="noStrike" cap="none">
              <a:solidFill>
                <a:srgbClr val="000000"/>
              </a:solidFill>
              <a:latin typeface="DM Sans"/>
              <a:ea typeface="DM Sans"/>
              <a:cs typeface="DM Sans"/>
              <a:sym typeface="DM Sans"/>
            </a:endParaRPr>
          </a:p>
        </p:txBody>
      </p:sp>
      <p:sp>
        <p:nvSpPr>
          <p:cNvPr id="503" name="Google Shape;503;p84"/>
          <p:cNvSpPr txBox="1"/>
          <p:nvPr/>
        </p:nvSpPr>
        <p:spPr>
          <a:xfrm>
            <a:off x="1190263" y="2213650"/>
            <a:ext cx="2769000" cy="392400"/>
          </a:xfrm>
          <a:prstGeom prst="rect">
            <a:avLst/>
          </a:prstGeom>
          <a:noFill/>
          <a:ln w="38100" cap="flat" cmpd="sng">
            <a:solidFill>
              <a:srgbClr val="9DF4E2"/>
            </a:solidFill>
            <a:prstDash val="solid"/>
            <a:round/>
            <a:headEnd type="none" w="sm" len="sm"/>
            <a:tailEnd type="none" w="sm" len="sm"/>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350"/>
              <a:buFont typeface="Arial"/>
              <a:buNone/>
            </a:pPr>
            <a:r>
              <a:rPr lang="es-419" sz="1350" b="1">
                <a:latin typeface="DM Sans"/>
                <a:ea typeface="DM Sans"/>
                <a:cs typeface="DM Sans"/>
                <a:sym typeface="DM Sans"/>
              </a:rPr>
              <a:t>Clase 4: Manejo de archivos</a:t>
            </a:r>
            <a:endParaRPr sz="1350" b="1" i="0" u="none" strike="noStrike" cap="none">
              <a:solidFill>
                <a:srgbClr val="000000"/>
              </a:solidFill>
              <a:latin typeface="DM Sans"/>
              <a:ea typeface="DM Sans"/>
              <a:cs typeface="DM Sans"/>
              <a:sym typeface="DM Sans"/>
            </a:endParaRPr>
          </a:p>
        </p:txBody>
      </p:sp>
      <p:sp>
        <p:nvSpPr>
          <p:cNvPr id="504" name="Google Shape;504;p84"/>
          <p:cNvSpPr txBox="1"/>
          <p:nvPr/>
        </p:nvSpPr>
        <p:spPr>
          <a:xfrm>
            <a:off x="4770738" y="1320225"/>
            <a:ext cx="3183000" cy="600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s-419" sz="1350">
                <a:solidFill>
                  <a:schemeClr val="dk1"/>
                </a:solidFill>
                <a:latin typeface="DM Sans"/>
                <a:ea typeface="DM Sans"/>
                <a:cs typeface="DM Sans"/>
                <a:sym typeface="DM Sans"/>
              </a:rPr>
              <a:t>Tomamos la clase ProductManager la cual tenía persistencia en memoria</a:t>
            </a:r>
            <a:endParaRPr sz="1350">
              <a:highlight>
                <a:schemeClr val="lt1"/>
              </a:highlight>
              <a:latin typeface="DM Sans"/>
              <a:ea typeface="DM Sans"/>
              <a:cs typeface="DM Sans"/>
              <a:sym typeface="DM Sans"/>
            </a:endParaRPr>
          </a:p>
        </p:txBody>
      </p:sp>
      <p:sp>
        <p:nvSpPr>
          <p:cNvPr id="505" name="Google Shape;505;p84"/>
          <p:cNvSpPr txBox="1"/>
          <p:nvPr/>
        </p:nvSpPr>
        <p:spPr>
          <a:xfrm>
            <a:off x="4770738" y="2017300"/>
            <a:ext cx="3183000" cy="808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s-419" sz="1350">
                <a:solidFill>
                  <a:schemeClr val="dk1"/>
                </a:solidFill>
                <a:latin typeface="DM Sans"/>
                <a:ea typeface="DM Sans"/>
                <a:cs typeface="DM Sans"/>
                <a:sym typeface="DM Sans"/>
              </a:rPr>
              <a:t>Desarrollamos un ProductManager basado en archivos con métodos asíncronos</a:t>
            </a:r>
            <a:endParaRPr sz="1350">
              <a:latin typeface="DM Sans"/>
              <a:ea typeface="DM Sans"/>
              <a:cs typeface="DM Sans"/>
              <a:sym typeface="DM Sans"/>
            </a:endParaRPr>
          </a:p>
        </p:txBody>
      </p:sp>
      <p:sp>
        <p:nvSpPr>
          <p:cNvPr id="506" name="Google Shape;506;p84"/>
          <p:cNvSpPr txBox="1"/>
          <p:nvPr/>
        </p:nvSpPr>
        <p:spPr>
          <a:xfrm>
            <a:off x="4746887" y="2914475"/>
            <a:ext cx="3206700" cy="6003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s-419" sz="1350">
                <a:solidFill>
                  <a:schemeClr val="dk1"/>
                </a:solidFill>
                <a:latin typeface="DM Sans"/>
                <a:ea typeface="DM Sans"/>
                <a:cs typeface="DM Sans"/>
                <a:sym typeface="DM Sans"/>
              </a:rPr>
              <a:t>Conseguimos cambiar la persistencia de memoria a archivos</a:t>
            </a:r>
            <a:endParaRPr sz="1350">
              <a:latin typeface="DM Sans"/>
              <a:ea typeface="DM Sans"/>
              <a:cs typeface="DM Sans"/>
              <a:sym typeface="DM Sans"/>
            </a:endParaRPr>
          </a:p>
        </p:txBody>
      </p:sp>
      <p:cxnSp>
        <p:nvCxnSpPr>
          <p:cNvPr id="507" name="Google Shape;507;p84"/>
          <p:cNvCxnSpPr>
            <a:stCxn id="503" idx="3"/>
            <a:endCxn id="504" idx="1"/>
          </p:cNvCxnSpPr>
          <p:nvPr/>
        </p:nvCxnSpPr>
        <p:spPr>
          <a:xfrm rot="10800000" flipH="1">
            <a:off x="3959263" y="1620250"/>
            <a:ext cx="811500" cy="789600"/>
          </a:xfrm>
          <a:prstGeom prst="straightConnector1">
            <a:avLst/>
          </a:prstGeom>
          <a:noFill/>
          <a:ln w="9525" cap="flat" cmpd="sng">
            <a:solidFill>
              <a:srgbClr val="D4D4D4"/>
            </a:solidFill>
            <a:prstDash val="solid"/>
            <a:round/>
            <a:headEnd type="none" w="sm" len="sm"/>
            <a:tailEnd type="triangle" w="med" len="med"/>
          </a:ln>
        </p:spPr>
      </p:cxnSp>
      <p:cxnSp>
        <p:nvCxnSpPr>
          <p:cNvPr id="508" name="Google Shape;508;p84"/>
          <p:cNvCxnSpPr>
            <a:stCxn id="503" idx="3"/>
            <a:endCxn id="505" idx="1"/>
          </p:cNvCxnSpPr>
          <p:nvPr/>
        </p:nvCxnSpPr>
        <p:spPr>
          <a:xfrm>
            <a:off x="3959263" y="2409850"/>
            <a:ext cx="811500" cy="11700"/>
          </a:xfrm>
          <a:prstGeom prst="straightConnector1">
            <a:avLst/>
          </a:prstGeom>
          <a:noFill/>
          <a:ln w="9525" cap="flat" cmpd="sng">
            <a:solidFill>
              <a:srgbClr val="D4D4D4"/>
            </a:solidFill>
            <a:prstDash val="solid"/>
            <a:round/>
            <a:headEnd type="none" w="sm" len="sm"/>
            <a:tailEnd type="triangle" w="med" len="med"/>
          </a:ln>
        </p:spPr>
      </p:cxnSp>
      <p:cxnSp>
        <p:nvCxnSpPr>
          <p:cNvPr id="509" name="Google Shape;509;p84"/>
          <p:cNvCxnSpPr>
            <a:stCxn id="503" idx="3"/>
            <a:endCxn id="506" idx="1"/>
          </p:cNvCxnSpPr>
          <p:nvPr/>
        </p:nvCxnSpPr>
        <p:spPr>
          <a:xfrm>
            <a:off x="3959263" y="2409850"/>
            <a:ext cx="787500" cy="804900"/>
          </a:xfrm>
          <a:prstGeom prst="straightConnector1">
            <a:avLst/>
          </a:prstGeom>
          <a:noFill/>
          <a:ln w="9525" cap="flat" cmpd="sng">
            <a:solidFill>
              <a:srgbClr val="DCDCDC"/>
            </a:solidFill>
            <a:prstDash val="solid"/>
            <a:round/>
            <a:headEnd type="none" w="sm" len="sm"/>
            <a:tailEnd type="triangle" w="med" len="med"/>
          </a:ln>
        </p:spPr>
      </p:cxnSp>
      <p:sp>
        <p:nvSpPr>
          <p:cNvPr id="510" name="Google Shape;510;p84"/>
          <p:cNvSpPr/>
          <p:nvPr/>
        </p:nvSpPr>
        <p:spPr>
          <a:xfrm>
            <a:off x="6062663" y="3598650"/>
            <a:ext cx="261000" cy="330600"/>
          </a:xfrm>
          <a:prstGeom prst="downArrow">
            <a:avLst>
              <a:gd name="adj1" fmla="val 50000"/>
              <a:gd name="adj2" fmla="val 50000"/>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1" name="Google Shape;511;p84"/>
          <p:cNvSpPr txBox="1"/>
          <p:nvPr/>
        </p:nvSpPr>
        <p:spPr>
          <a:xfrm>
            <a:off x="4693163" y="4013125"/>
            <a:ext cx="3000000" cy="6465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3000"/>
              <a:buFont typeface="Arial"/>
              <a:buNone/>
            </a:pPr>
            <a:r>
              <a:rPr lang="es-419" sz="3000" b="0" i="0" u="none" strike="noStrike" cap="none">
                <a:solidFill>
                  <a:schemeClr val="dk1"/>
                </a:solidFill>
                <a:highlight>
                  <a:schemeClr val="lt1"/>
                </a:highlight>
                <a:latin typeface="DM Sans"/>
                <a:ea typeface="DM Sans"/>
                <a:cs typeface="DM Sans"/>
                <a:sym typeface="DM Sans"/>
              </a:rPr>
              <a:t>💡</a:t>
            </a:r>
            <a:endParaRPr sz="3000" b="0" i="0" u="none" strike="noStrike" cap="none">
              <a:solidFill>
                <a:srgbClr val="000000"/>
              </a:solidFill>
              <a:highlight>
                <a:schemeClr val="lt1"/>
              </a:highlight>
              <a:latin typeface="Arial"/>
              <a:ea typeface="Arial"/>
              <a:cs typeface="Arial"/>
              <a:sym typeface="Arial"/>
            </a:endParaRPr>
          </a:p>
        </p:txBody>
      </p:sp>
      <p:pic>
        <p:nvPicPr>
          <p:cNvPr id="512" name="Google Shape;512;p84"/>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16"/>
        <p:cNvGrpSpPr/>
        <p:nvPr/>
      </p:nvGrpSpPr>
      <p:grpSpPr>
        <a:xfrm>
          <a:off x="0" y="0"/>
          <a:ext cx="0" cy="0"/>
          <a:chOff x="0" y="0"/>
          <a:chExt cx="0" cy="0"/>
        </a:xfrm>
      </p:grpSpPr>
      <p:grpSp>
        <p:nvGrpSpPr>
          <p:cNvPr id="517" name="Google Shape;517;p85"/>
          <p:cNvGrpSpPr/>
          <p:nvPr/>
        </p:nvGrpSpPr>
        <p:grpSpPr>
          <a:xfrm>
            <a:off x="457346" y="468198"/>
            <a:ext cx="431074" cy="431074"/>
            <a:chOff x="3137108" y="2467173"/>
            <a:chExt cx="738900" cy="738900"/>
          </a:xfrm>
        </p:grpSpPr>
        <p:sp>
          <p:nvSpPr>
            <p:cNvPr id="518" name="Google Shape;518;p85"/>
            <p:cNvSpPr/>
            <p:nvPr/>
          </p:nvSpPr>
          <p:spPr>
            <a:xfrm>
              <a:off x="3137108" y="2467173"/>
              <a:ext cx="738900" cy="738900"/>
            </a:xfrm>
            <a:prstGeom prst="ellipse">
              <a:avLst/>
            </a:prstGeom>
            <a:solidFill>
              <a:srgbClr val="9DF4E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519" name="Google Shape;519;p85" title="ícono de desafío entregable"/>
            <p:cNvPicPr preferRelativeResize="0"/>
            <p:nvPr/>
          </p:nvPicPr>
          <p:blipFill rotWithShape="1">
            <a:blip r:embed="rId3">
              <a:alphaModFix/>
            </a:blip>
            <a:srcRect/>
            <a:stretch/>
          </p:blipFill>
          <p:spPr>
            <a:xfrm>
              <a:off x="3284109" y="2622263"/>
              <a:ext cx="428721" cy="428726"/>
            </a:xfrm>
            <a:prstGeom prst="rect">
              <a:avLst/>
            </a:prstGeom>
            <a:noFill/>
            <a:ln>
              <a:noFill/>
            </a:ln>
          </p:spPr>
        </p:pic>
      </p:grpSp>
      <p:sp>
        <p:nvSpPr>
          <p:cNvPr id="520" name="Google Shape;520;p85"/>
          <p:cNvSpPr txBox="1"/>
          <p:nvPr/>
        </p:nvSpPr>
        <p:spPr>
          <a:xfrm>
            <a:off x="457350" y="1820650"/>
            <a:ext cx="3834600" cy="32049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419" sz="1350" b="1" i="0" u="none" strike="noStrike" cap="none">
                <a:solidFill>
                  <a:srgbClr val="000000"/>
                </a:solidFill>
                <a:latin typeface="DM Sans"/>
                <a:ea typeface="DM Sans"/>
                <a:cs typeface="DM Sans"/>
                <a:sym typeface="DM Sans"/>
              </a:rPr>
              <a:t>Consigna</a:t>
            </a:r>
            <a:endParaRPr sz="1350" b="1" i="0" u="none" strike="noStrike" cap="none">
              <a:solidFill>
                <a:srgbClr val="000000"/>
              </a:solidFill>
              <a:latin typeface="DM Sans"/>
              <a:ea typeface="DM Sans"/>
              <a:cs typeface="DM Sans"/>
              <a:sym typeface="DM Sans"/>
            </a:endParaRPr>
          </a:p>
          <a:p>
            <a:pPr marL="457200" marR="0" lvl="0" indent="-314325" algn="l" rtl="0">
              <a:lnSpc>
                <a:spcPct val="100000"/>
              </a:lnSpc>
              <a:spcBef>
                <a:spcPts val="1000"/>
              </a:spcBef>
              <a:spcAft>
                <a:spcPts val="0"/>
              </a:spcAft>
              <a:buClr>
                <a:schemeClr val="accent4"/>
              </a:buClr>
              <a:buSzPts val="1350"/>
              <a:buFont typeface="DM Sans"/>
              <a:buChar char="✓"/>
            </a:pPr>
            <a:r>
              <a:rPr lang="es-419" sz="1350">
                <a:solidFill>
                  <a:srgbClr val="999999"/>
                </a:solidFill>
                <a:latin typeface="DM Sans"/>
                <a:ea typeface="DM Sans"/>
                <a:cs typeface="DM Sans"/>
                <a:sym typeface="DM Sans"/>
              </a:rPr>
              <a:t>Desarrollar un servidor basado en express donde podamos hacer consultas a nuestro archivo de productos.</a:t>
            </a: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1000"/>
              </a:spcBef>
              <a:spcAft>
                <a:spcPts val="0"/>
              </a:spcAft>
              <a:buClr>
                <a:srgbClr val="000000"/>
              </a:buClr>
              <a:buSzPts val="1350"/>
              <a:buFont typeface="Arial"/>
              <a:buNone/>
            </a:pPr>
            <a:r>
              <a:rPr lang="es-419" sz="1350" b="1" i="0" u="none" strike="noStrike" cap="none">
                <a:solidFill>
                  <a:srgbClr val="000000"/>
                </a:solidFill>
                <a:latin typeface="DM Sans"/>
                <a:ea typeface="DM Sans"/>
                <a:cs typeface="DM Sans"/>
                <a:sym typeface="DM Sans"/>
              </a:rPr>
              <a:t>Aspectos a incluir</a:t>
            </a:r>
            <a:endParaRPr sz="1350" b="1" i="0" u="none" strike="noStrike" cap="none">
              <a:solidFill>
                <a:srgbClr val="000000"/>
              </a:solidFill>
              <a:latin typeface="DM Sans"/>
              <a:ea typeface="DM Sans"/>
              <a:cs typeface="DM Sans"/>
              <a:sym typeface="DM Sans"/>
            </a:endParaRPr>
          </a:p>
          <a:p>
            <a:pPr marL="0" marR="0" lvl="0" indent="0" algn="l" rtl="0">
              <a:lnSpc>
                <a:spcPct val="30000"/>
              </a:lnSpc>
              <a:spcBef>
                <a:spcPts val="0"/>
              </a:spcBef>
              <a:spcAft>
                <a:spcPts val="0"/>
              </a:spcAft>
              <a:buClr>
                <a:srgbClr val="000000"/>
              </a:buClr>
              <a:buSzPts val="1350"/>
              <a:buFont typeface="Arial"/>
              <a:buNone/>
            </a:pPr>
            <a:endParaRPr sz="1350" b="1" i="0" u="none" strike="noStrike" cap="none">
              <a:solidFill>
                <a:srgbClr val="000000"/>
              </a:solidFill>
              <a:latin typeface="DM Sans"/>
              <a:ea typeface="DM Sans"/>
              <a:cs typeface="DM Sans"/>
              <a:sym typeface="DM Sans"/>
            </a:endParaRPr>
          </a:p>
          <a:p>
            <a:pPr marL="457200" marR="0" lvl="0" indent="-314325" algn="l" rtl="0">
              <a:lnSpc>
                <a:spcPct val="100000"/>
              </a:lnSpc>
              <a:spcBef>
                <a:spcPts val="0"/>
              </a:spcBef>
              <a:spcAft>
                <a:spcPts val="0"/>
              </a:spcAft>
              <a:buClr>
                <a:schemeClr val="accent4"/>
              </a:buClr>
              <a:buSzPts val="1350"/>
              <a:buFont typeface="DM Sans"/>
              <a:buChar char="✓"/>
            </a:pPr>
            <a:r>
              <a:rPr lang="es-419" sz="1350">
                <a:solidFill>
                  <a:srgbClr val="999999"/>
                </a:solidFill>
                <a:latin typeface="DM Sans"/>
                <a:ea typeface="DM Sans"/>
                <a:cs typeface="DM Sans"/>
                <a:sym typeface="DM Sans"/>
              </a:rPr>
              <a:t>Se deberá utilizar la clase ProductManager que actualmente utilizamos con persistencia de archivos. </a:t>
            </a:r>
            <a:endParaRPr sz="1350">
              <a:solidFill>
                <a:srgbClr val="999999"/>
              </a:solidFill>
              <a:latin typeface="DM Sans"/>
              <a:ea typeface="DM Sans"/>
              <a:cs typeface="DM Sans"/>
              <a:sym typeface="DM Sans"/>
            </a:endParaRPr>
          </a:p>
          <a:p>
            <a:pPr marL="457200" marR="0" lvl="0" indent="-314325" algn="l" rtl="0">
              <a:lnSpc>
                <a:spcPct val="100000"/>
              </a:lnSpc>
              <a:spcBef>
                <a:spcPts val="0"/>
              </a:spcBef>
              <a:spcAft>
                <a:spcPts val="0"/>
              </a:spcAft>
              <a:buClr>
                <a:schemeClr val="accent4"/>
              </a:buClr>
              <a:buSzPts val="1350"/>
              <a:buFont typeface="DM Sans"/>
              <a:buChar char="✓"/>
            </a:pPr>
            <a:r>
              <a:rPr lang="es-419" sz="1350">
                <a:solidFill>
                  <a:srgbClr val="999999"/>
                </a:solidFill>
                <a:latin typeface="DM Sans"/>
                <a:ea typeface="DM Sans"/>
                <a:cs typeface="DM Sans"/>
                <a:sym typeface="DM Sans"/>
              </a:rPr>
              <a:t>Desarrollar un servidor express que, en su archivo app.js importe al archivo de ProductManager que actualmente tenemos.</a:t>
            </a:r>
            <a:endParaRPr sz="1350">
              <a:solidFill>
                <a:srgbClr val="999999"/>
              </a:solidFill>
              <a:latin typeface="DM Sans"/>
              <a:ea typeface="DM Sans"/>
              <a:cs typeface="DM Sans"/>
              <a:sym typeface="DM Sans"/>
            </a:endParaRPr>
          </a:p>
        </p:txBody>
      </p:sp>
      <p:sp>
        <p:nvSpPr>
          <p:cNvPr id="521" name="Google Shape;521;p85"/>
          <p:cNvSpPr txBox="1"/>
          <p:nvPr/>
        </p:nvSpPr>
        <p:spPr>
          <a:xfrm>
            <a:off x="501450" y="1081750"/>
            <a:ext cx="7310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419" sz="4000" b="1">
                <a:solidFill>
                  <a:schemeClr val="dk1"/>
                </a:solidFill>
                <a:latin typeface="DM Sans"/>
                <a:ea typeface="DM Sans"/>
                <a:cs typeface="DM Sans"/>
                <a:sym typeface="DM Sans"/>
              </a:rPr>
              <a:t>Servidor con express</a:t>
            </a:r>
            <a:endParaRPr sz="4000" b="1" i="0" u="none" strike="noStrike" cap="none">
              <a:solidFill>
                <a:schemeClr val="dk1"/>
              </a:solidFill>
              <a:latin typeface="DM Sans"/>
              <a:ea typeface="DM Sans"/>
              <a:cs typeface="DM Sans"/>
              <a:sym typeface="DM Sans"/>
            </a:endParaRPr>
          </a:p>
        </p:txBody>
      </p:sp>
      <p:pic>
        <p:nvPicPr>
          <p:cNvPr id="522" name="Google Shape;522;p85"/>
          <p:cNvPicPr preferRelativeResize="0"/>
          <p:nvPr/>
        </p:nvPicPr>
        <p:blipFill rotWithShape="1">
          <a:blip r:embed="rId4">
            <a:alphaModFix/>
          </a:blip>
          <a:srcRect/>
          <a:stretch/>
        </p:blipFill>
        <p:spPr>
          <a:xfrm>
            <a:off x="7811413" y="4692275"/>
            <a:ext cx="1150750" cy="267575"/>
          </a:xfrm>
          <a:prstGeom prst="rect">
            <a:avLst/>
          </a:prstGeom>
          <a:noFill/>
          <a:ln>
            <a:noFill/>
          </a:ln>
        </p:spPr>
      </p:pic>
      <p:sp>
        <p:nvSpPr>
          <p:cNvPr id="523" name="Google Shape;523;p85"/>
          <p:cNvSpPr txBox="1"/>
          <p:nvPr/>
        </p:nvSpPr>
        <p:spPr>
          <a:xfrm>
            <a:off x="930550" y="468275"/>
            <a:ext cx="24612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419" sz="1600" b="0" i="0" u="none" strike="noStrike" cap="none">
                <a:solidFill>
                  <a:schemeClr val="dk1"/>
                </a:solidFill>
                <a:latin typeface="DM Sans"/>
                <a:ea typeface="DM Sans"/>
                <a:cs typeface="DM Sans"/>
                <a:sym typeface="DM Sans"/>
              </a:rPr>
              <a:t>DESAFÍO ENTREGABLE</a:t>
            </a:r>
            <a:endParaRPr sz="1400" b="0" i="0" u="none" strike="noStrike" cap="none">
              <a:solidFill>
                <a:srgbClr val="000000"/>
              </a:solidFill>
              <a:latin typeface="DM Sans"/>
              <a:ea typeface="DM Sans"/>
              <a:cs typeface="DM Sans"/>
              <a:sym typeface="DM Sans"/>
            </a:endParaRPr>
          </a:p>
        </p:txBody>
      </p:sp>
      <p:sp>
        <p:nvSpPr>
          <p:cNvPr id="524" name="Google Shape;524;p85"/>
          <p:cNvSpPr txBox="1"/>
          <p:nvPr/>
        </p:nvSpPr>
        <p:spPr>
          <a:xfrm>
            <a:off x="4388650" y="1820650"/>
            <a:ext cx="3888300" cy="3014400"/>
          </a:xfrm>
          <a:prstGeom prst="rect">
            <a:avLst/>
          </a:prstGeom>
          <a:noFill/>
          <a:ln>
            <a:noFill/>
          </a:ln>
        </p:spPr>
        <p:txBody>
          <a:bodyPr spcFirstLastPara="1" wrap="square" lIns="91425" tIns="91425" rIns="91425" bIns="91425" anchor="t" anchorCtr="0">
            <a:spAutoFit/>
          </a:bodyPr>
          <a:lstStyle/>
          <a:p>
            <a:pPr marL="0" lvl="0" indent="0" algn="l" rtl="0">
              <a:spcBef>
                <a:spcPts val="1000"/>
              </a:spcBef>
              <a:spcAft>
                <a:spcPts val="0"/>
              </a:spcAft>
              <a:buNone/>
            </a:pPr>
            <a:r>
              <a:rPr lang="es-419" sz="1350" b="1">
                <a:solidFill>
                  <a:schemeClr val="dk1"/>
                </a:solidFill>
                <a:latin typeface="DM Sans"/>
                <a:ea typeface="DM Sans"/>
                <a:cs typeface="DM Sans"/>
                <a:sym typeface="DM Sans"/>
              </a:rPr>
              <a:t>Aspectos a incluir</a:t>
            </a:r>
            <a:endParaRPr sz="1350" b="1">
              <a:solidFill>
                <a:schemeClr val="dk1"/>
              </a:solidFill>
              <a:latin typeface="DM Sans"/>
              <a:ea typeface="DM Sans"/>
              <a:cs typeface="DM Sans"/>
              <a:sym typeface="DM Sans"/>
            </a:endParaRPr>
          </a:p>
          <a:p>
            <a:pPr marL="457200" lvl="0" indent="-314325" algn="l" rtl="0">
              <a:spcBef>
                <a:spcPts val="1000"/>
              </a:spcBef>
              <a:spcAft>
                <a:spcPts val="0"/>
              </a:spcAft>
              <a:buClr>
                <a:schemeClr val="accent4"/>
              </a:buClr>
              <a:buSzPts val="1350"/>
              <a:buFont typeface="DM Sans"/>
              <a:buChar char="✓"/>
            </a:pPr>
            <a:r>
              <a:rPr lang="es-419" sz="1350">
                <a:solidFill>
                  <a:srgbClr val="999999"/>
                </a:solidFill>
                <a:latin typeface="DM Sans"/>
                <a:ea typeface="DM Sans"/>
                <a:cs typeface="DM Sans"/>
                <a:sym typeface="DM Sans"/>
              </a:rPr>
              <a:t>El servidor debe contar con los siguientes endpoints:</a:t>
            </a:r>
            <a:endParaRPr sz="1350">
              <a:solidFill>
                <a:srgbClr val="999999"/>
              </a:solidFill>
              <a:latin typeface="DM Sans"/>
              <a:ea typeface="DM Sans"/>
              <a:cs typeface="DM Sans"/>
              <a:sym typeface="DM Sans"/>
            </a:endParaRPr>
          </a:p>
          <a:p>
            <a:pPr marL="914400" lvl="1" indent="-314325" algn="l" rtl="0">
              <a:spcBef>
                <a:spcPts val="0"/>
              </a:spcBef>
              <a:spcAft>
                <a:spcPts val="0"/>
              </a:spcAft>
              <a:buClr>
                <a:srgbClr val="999999"/>
              </a:buClr>
              <a:buSzPts val="1350"/>
              <a:buFont typeface="DM Sans"/>
              <a:buChar char="○"/>
            </a:pPr>
            <a:r>
              <a:rPr lang="es-419" sz="1350">
                <a:solidFill>
                  <a:srgbClr val="999999"/>
                </a:solidFill>
                <a:latin typeface="DM Sans"/>
                <a:ea typeface="DM Sans"/>
                <a:cs typeface="DM Sans"/>
                <a:sym typeface="DM Sans"/>
              </a:rPr>
              <a:t>ruta ‘/products’, la cual debe leer el archivo de productos y devolverlos dentro de un objeto agregar el soporte para recibir por query param el valor ?limit= el cual recibirá un límite de resultados.</a:t>
            </a:r>
            <a:endParaRPr sz="1350">
              <a:solidFill>
                <a:srgbClr val="999999"/>
              </a:solidFill>
              <a:latin typeface="DM Sans"/>
              <a:ea typeface="DM Sans"/>
              <a:cs typeface="DM Sans"/>
              <a:sym typeface="DM Sans"/>
            </a:endParaRPr>
          </a:p>
          <a:p>
            <a:pPr marL="457200" lvl="0" indent="-314325" algn="l" rtl="0">
              <a:spcBef>
                <a:spcPts val="0"/>
              </a:spcBef>
              <a:spcAft>
                <a:spcPts val="0"/>
              </a:spcAft>
              <a:buClr>
                <a:srgbClr val="999999"/>
              </a:buClr>
              <a:buSzPts val="1350"/>
              <a:buFont typeface="DM Sans"/>
              <a:buChar char="-"/>
            </a:pPr>
            <a:r>
              <a:rPr lang="es-419" sz="1350">
                <a:solidFill>
                  <a:srgbClr val="999999"/>
                </a:solidFill>
                <a:latin typeface="DM Sans"/>
                <a:ea typeface="DM Sans"/>
                <a:cs typeface="DM Sans"/>
                <a:sym typeface="DM Sans"/>
              </a:rPr>
              <a:t>Si no se recibe query de límite, se devolverán todos los productos</a:t>
            </a:r>
            <a:endParaRPr sz="1350">
              <a:solidFill>
                <a:srgbClr val="999999"/>
              </a:solidFill>
              <a:latin typeface="DM Sans"/>
              <a:ea typeface="DM Sans"/>
              <a:cs typeface="DM Sans"/>
              <a:sym typeface="DM Sans"/>
            </a:endParaRPr>
          </a:p>
          <a:p>
            <a:pPr marL="457200" lvl="0" indent="-314325" algn="l" rtl="0">
              <a:spcBef>
                <a:spcPts val="0"/>
              </a:spcBef>
              <a:spcAft>
                <a:spcPts val="0"/>
              </a:spcAft>
              <a:buClr>
                <a:srgbClr val="999999"/>
              </a:buClr>
              <a:buSzPts val="1350"/>
              <a:buFont typeface="DM Sans"/>
              <a:buChar char="-"/>
            </a:pPr>
            <a:r>
              <a:rPr lang="es-419" sz="1350">
                <a:solidFill>
                  <a:srgbClr val="999999"/>
                </a:solidFill>
                <a:latin typeface="DM Sans"/>
                <a:ea typeface="DM Sans"/>
                <a:cs typeface="DM Sans"/>
                <a:sym typeface="DM Sans"/>
              </a:rPr>
              <a:t>Si se recibe un límite, sólo devolver el número de productos solicitados</a:t>
            </a:r>
            <a:endParaRPr sz="1350">
              <a:solidFill>
                <a:srgbClr val="999999"/>
              </a:solidFill>
              <a:latin typeface="DM Sans"/>
              <a:ea typeface="DM Sans"/>
              <a:cs typeface="DM Sans"/>
              <a:sym typeface="DM Sans"/>
            </a:endParaRPr>
          </a:p>
        </p:txBody>
      </p:sp>
      <p:sp>
        <p:nvSpPr>
          <p:cNvPr id="525" name="Google Shape;525;p85"/>
          <p:cNvSpPr/>
          <p:nvPr/>
        </p:nvSpPr>
        <p:spPr>
          <a:xfrm>
            <a:off x="636450" y="838675"/>
            <a:ext cx="8036700" cy="60600"/>
          </a:xfrm>
          <a:prstGeom prst="rect">
            <a:avLst/>
          </a:prstGeom>
          <a:solidFill>
            <a:srgbClr val="9DF4E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29"/>
        <p:cNvGrpSpPr/>
        <p:nvPr/>
      </p:nvGrpSpPr>
      <p:grpSpPr>
        <a:xfrm>
          <a:off x="0" y="0"/>
          <a:ext cx="0" cy="0"/>
          <a:chOff x="0" y="0"/>
          <a:chExt cx="0" cy="0"/>
        </a:xfrm>
      </p:grpSpPr>
      <p:grpSp>
        <p:nvGrpSpPr>
          <p:cNvPr id="530" name="Google Shape;530;p86"/>
          <p:cNvGrpSpPr/>
          <p:nvPr/>
        </p:nvGrpSpPr>
        <p:grpSpPr>
          <a:xfrm>
            <a:off x="457346" y="468198"/>
            <a:ext cx="431074" cy="431074"/>
            <a:chOff x="3137108" y="2467173"/>
            <a:chExt cx="738900" cy="738900"/>
          </a:xfrm>
        </p:grpSpPr>
        <p:sp>
          <p:nvSpPr>
            <p:cNvPr id="531" name="Google Shape;531;p86"/>
            <p:cNvSpPr/>
            <p:nvPr/>
          </p:nvSpPr>
          <p:spPr>
            <a:xfrm>
              <a:off x="3137108" y="2467173"/>
              <a:ext cx="738900" cy="738900"/>
            </a:xfrm>
            <a:prstGeom prst="ellipse">
              <a:avLst/>
            </a:prstGeom>
            <a:solidFill>
              <a:srgbClr val="9DF4E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532" name="Google Shape;532;p86" title="ícono de desafío entregable"/>
            <p:cNvPicPr preferRelativeResize="0"/>
            <p:nvPr/>
          </p:nvPicPr>
          <p:blipFill rotWithShape="1">
            <a:blip r:embed="rId3">
              <a:alphaModFix/>
            </a:blip>
            <a:srcRect/>
            <a:stretch/>
          </p:blipFill>
          <p:spPr>
            <a:xfrm>
              <a:off x="3284109" y="2622263"/>
              <a:ext cx="428721" cy="428726"/>
            </a:xfrm>
            <a:prstGeom prst="rect">
              <a:avLst/>
            </a:prstGeom>
            <a:noFill/>
            <a:ln>
              <a:noFill/>
            </a:ln>
          </p:spPr>
        </p:pic>
      </p:grpSp>
      <p:sp>
        <p:nvSpPr>
          <p:cNvPr id="533" name="Google Shape;533;p86"/>
          <p:cNvSpPr txBox="1"/>
          <p:nvPr/>
        </p:nvSpPr>
        <p:spPr>
          <a:xfrm>
            <a:off x="501450" y="1081750"/>
            <a:ext cx="7310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419" sz="4000" b="1">
                <a:solidFill>
                  <a:schemeClr val="dk1"/>
                </a:solidFill>
                <a:latin typeface="DM Sans"/>
                <a:ea typeface="DM Sans"/>
                <a:cs typeface="DM Sans"/>
                <a:sym typeface="DM Sans"/>
              </a:rPr>
              <a:t>Servidor con express</a:t>
            </a:r>
            <a:endParaRPr sz="4000" b="1" i="0" u="none" strike="noStrike" cap="none">
              <a:solidFill>
                <a:schemeClr val="dk1"/>
              </a:solidFill>
              <a:latin typeface="DM Sans"/>
              <a:ea typeface="DM Sans"/>
              <a:cs typeface="DM Sans"/>
              <a:sym typeface="DM Sans"/>
            </a:endParaRPr>
          </a:p>
        </p:txBody>
      </p:sp>
      <p:pic>
        <p:nvPicPr>
          <p:cNvPr id="534" name="Google Shape;534;p86"/>
          <p:cNvPicPr preferRelativeResize="0"/>
          <p:nvPr/>
        </p:nvPicPr>
        <p:blipFill rotWithShape="1">
          <a:blip r:embed="rId4">
            <a:alphaModFix/>
          </a:blip>
          <a:srcRect/>
          <a:stretch/>
        </p:blipFill>
        <p:spPr>
          <a:xfrm>
            <a:off x="7811413" y="4692275"/>
            <a:ext cx="1150750" cy="267575"/>
          </a:xfrm>
          <a:prstGeom prst="rect">
            <a:avLst/>
          </a:prstGeom>
          <a:noFill/>
          <a:ln>
            <a:noFill/>
          </a:ln>
        </p:spPr>
      </p:pic>
      <p:sp>
        <p:nvSpPr>
          <p:cNvPr id="535" name="Google Shape;535;p86"/>
          <p:cNvSpPr txBox="1"/>
          <p:nvPr/>
        </p:nvSpPr>
        <p:spPr>
          <a:xfrm>
            <a:off x="930550" y="468275"/>
            <a:ext cx="24612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419" sz="1600" b="0" i="0" u="none" strike="noStrike" cap="none">
                <a:solidFill>
                  <a:schemeClr val="dk1"/>
                </a:solidFill>
                <a:latin typeface="DM Sans"/>
                <a:ea typeface="DM Sans"/>
                <a:cs typeface="DM Sans"/>
                <a:sym typeface="DM Sans"/>
              </a:rPr>
              <a:t>DESAFÍO ENTREGABLE</a:t>
            </a:r>
            <a:endParaRPr sz="1400" b="0" i="0" u="none" strike="noStrike" cap="none">
              <a:solidFill>
                <a:srgbClr val="000000"/>
              </a:solidFill>
              <a:latin typeface="DM Sans"/>
              <a:ea typeface="DM Sans"/>
              <a:cs typeface="DM Sans"/>
              <a:sym typeface="DM Sans"/>
            </a:endParaRPr>
          </a:p>
        </p:txBody>
      </p:sp>
      <p:sp>
        <p:nvSpPr>
          <p:cNvPr id="536" name="Google Shape;536;p86"/>
          <p:cNvSpPr/>
          <p:nvPr/>
        </p:nvSpPr>
        <p:spPr>
          <a:xfrm>
            <a:off x="636450" y="838675"/>
            <a:ext cx="8036700" cy="60600"/>
          </a:xfrm>
          <a:prstGeom prst="rect">
            <a:avLst/>
          </a:prstGeom>
          <a:solidFill>
            <a:srgbClr val="9DF4E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7" name="Google Shape;537;p86"/>
          <p:cNvSpPr txBox="1"/>
          <p:nvPr/>
        </p:nvSpPr>
        <p:spPr>
          <a:xfrm>
            <a:off x="207050" y="1887100"/>
            <a:ext cx="3777900" cy="1431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350">
              <a:solidFill>
                <a:schemeClr val="dk1"/>
              </a:solidFill>
              <a:latin typeface="DM Sans"/>
              <a:ea typeface="DM Sans"/>
              <a:cs typeface="DM Sans"/>
              <a:sym typeface="DM Sans"/>
            </a:endParaRPr>
          </a:p>
          <a:p>
            <a:pPr marL="914400" lvl="1" indent="-314325" algn="l" rtl="0">
              <a:spcBef>
                <a:spcPts val="0"/>
              </a:spcBef>
              <a:spcAft>
                <a:spcPts val="0"/>
              </a:spcAft>
              <a:buClr>
                <a:srgbClr val="999999"/>
              </a:buClr>
              <a:buSzPts val="1350"/>
              <a:buFont typeface="DM Sans"/>
              <a:buChar char="○"/>
            </a:pPr>
            <a:r>
              <a:rPr lang="es-419" sz="1350">
                <a:solidFill>
                  <a:srgbClr val="999999"/>
                </a:solidFill>
                <a:latin typeface="DM Sans"/>
                <a:ea typeface="DM Sans"/>
                <a:cs typeface="DM Sans"/>
                <a:sym typeface="DM Sans"/>
              </a:rPr>
              <a:t>ruta ‘/products/:pid’, la cual debe recibir por req.params el pid (product Id), y devolver sólo el producto solicitado, en lugar de todos los productos. </a:t>
            </a:r>
            <a:endParaRPr sz="1350">
              <a:solidFill>
                <a:srgbClr val="999999"/>
              </a:solidFill>
              <a:latin typeface="DM Sans"/>
              <a:ea typeface="DM Sans"/>
              <a:cs typeface="DM Sans"/>
              <a:sym typeface="DM Sans"/>
            </a:endParaRPr>
          </a:p>
        </p:txBody>
      </p:sp>
      <p:sp>
        <p:nvSpPr>
          <p:cNvPr id="538" name="Google Shape;538;p86"/>
          <p:cNvSpPr txBox="1"/>
          <p:nvPr/>
        </p:nvSpPr>
        <p:spPr>
          <a:xfrm>
            <a:off x="4381875" y="1841075"/>
            <a:ext cx="4097100" cy="2388300"/>
          </a:xfrm>
          <a:prstGeom prst="rect">
            <a:avLst/>
          </a:prstGeom>
          <a:noFill/>
          <a:ln>
            <a:noFill/>
          </a:ln>
        </p:spPr>
        <p:txBody>
          <a:bodyPr spcFirstLastPara="1" wrap="square" lIns="91425" tIns="91425" rIns="91425" bIns="91425" anchor="t" anchorCtr="0">
            <a:spAutoFit/>
          </a:bodyPr>
          <a:lstStyle/>
          <a:p>
            <a:pPr marL="0" lvl="0" indent="0" algn="l" rtl="0">
              <a:spcBef>
                <a:spcPts val="1000"/>
              </a:spcBef>
              <a:spcAft>
                <a:spcPts val="0"/>
              </a:spcAft>
              <a:buClr>
                <a:schemeClr val="dk1"/>
              </a:buClr>
              <a:buSzPts val="1100"/>
              <a:buFont typeface="Arial"/>
              <a:buNone/>
            </a:pPr>
            <a:r>
              <a:rPr lang="es-419" sz="1350" b="1">
                <a:solidFill>
                  <a:schemeClr val="dk1"/>
                </a:solidFill>
                <a:latin typeface="DM Sans"/>
                <a:ea typeface="DM Sans"/>
                <a:cs typeface="DM Sans"/>
                <a:sym typeface="DM Sans"/>
              </a:rPr>
              <a:t>Formato del entregable</a:t>
            </a:r>
            <a:endParaRPr sz="1350" b="1">
              <a:solidFill>
                <a:schemeClr val="dk1"/>
              </a:solidFill>
              <a:latin typeface="DM Sans"/>
              <a:ea typeface="DM Sans"/>
              <a:cs typeface="DM Sans"/>
              <a:sym typeface="DM Sans"/>
            </a:endParaRPr>
          </a:p>
          <a:p>
            <a:pPr marL="457200" lvl="0" indent="-314325" algn="l" rtl="0">
              <a:spcBef>
                <a:spcPts val="1000"/>
              </a:spcBef>
              <a:spcAft>
                <a:spcPts val="0"/>
              </a:spcAft>
              <a:buClr>
                <a:schemeClr val="accent4"/>
              </a:buClr>
              <a:buSzPts val="1350"/>
              <a:buFont typeface="DM Sans"/>
              <a:buChar char="✓"/>
            </a:pPr>
            <a:r>
              <a:rPr lang="es-419" sz="1350">
                <a:solidFill>
                  <a:srgbClr val="999999"/>
                </a:solidFill>
                <a:latin typeface="DM Sans"/>
                <a:ea typeface="DM Sans"/>
                <a:cs typeface="DM Sans"/>
                <a:sym typeface="DM Sans"/>
              </a:rPr>
              <a:t>Link al repositorio de Github con el proyecto completo, el cual debe incluir:</a:t>
            </a:r>
            <a:endParaRPr sz="1350">
              <a:solidFill>
                <a:srgbClr val="999999"/>
              </a:solidFill>
              <a:latin typeface="DM Sans"/>
              <a:ea typeface="DM Sans"/>
              <a:cs typeface="DM Sans"/>
              <a:sym typeface="DM Sans"/>
            </a:endParaRPr>
          </a:p>
          <a:p>
            <a:pPr marL="914400" lvl="1" indent="-314325" algn="l" rtl="0">
              <a:spcBef>
                <a:spcPts val="800"/>
              </a:spcBef>
              <a:spcAft>
                <a:spcPts val="0"/>
              </a:spcAft>
              <a:buClr>
                <a:srgbClr val="999999"/>
              </a:buClr>
              <a:buSzPts val="1350"/>
              <a:buFont typeface="DM Sans"/>
              <a:buChar char="-"/>
            </a:pPr>
            <a:r>
              <a:rPr lang="es-419" sz="1350">
                <a:solidFill>
                  <a:srgbClr val="999999"/>
                </a:solidFill>
                <a:latin typeface="DM Sans"/>
                <a:ea typeface="DM Sans"/>
                <a:cs typeface="DM Sans"/>
                <a:sym typeface="DM Sans"/>
              </a:rPr>
              <a:t>carpeta src con app.js dentro y tu ProductManager dentro.</a:t>
            </a:r>
            <a:endParaRPr sz="1350">
              <a:solidFill>
                <a:srgbClr val="999999"/>
              </a:solidFill>
              <a:latin typeface="DM Sans"/>
              <a:ea typeface="DM Sans"/>
              <a:cs typeface="DM Sans"/>
              <a:sym typeface="DM Sans"/>
            </a:endParaRPr>
          </a:p>
          <a:p>
            <a:pPr marL="914400" lvl="1" indent="-314325" algn="l" rtl="0">
              <a:spcBef>
                <a:spcPts val="0"/>
              </a:spcBef>
              <a:spcAft>
                <a:spcPts val="0"/>
              </a:spcAft>
              <a:buClr>
                <a:srgbClr val="999999"/>
              </a:buClr>
              <a:buSzPts val="1350"/>
              <a:buFont typeface="DM Sans"/>
              <a:buChar char="-"/>
            </a:pPr>
            <a:r>
              <a:rPr lang="es-419" sz="1350">
                <a:solidFill>
                  <a:srgbClr val="999999"/>
                </a:solidFill>
                <a:latin typeface="DM Sans"/>
                <a:ea typeface="DM Sans"/>
                <a:cs typeface="DM Sans"/>
                <a:sym typeface="DM Sans"/>
              </a:rPr>
              <a:t>package.json con la info del proyecto.</a:t>
            </a:r>
            <a:endParaRPr sz="1350">
              <a:solidFill>
                <a:srgbClr val="999999"/>
              </a:solidFill>
              <a:latin typeface="DM Sans"/>
              <a:ea typeface="DM Sans"/>
              <a:cs typeface="DM Sans"/>
              <a:sym typeface="DM Sans"/>
            </a:endParaRPr>
          </a:p>
          <a:p>
            <a:pPr marL="914400" lvl="1" indent="-314325" algn="l" rtl="0">
              <a:spcBef>
                <a:spcPts val="0"/>
              </a:spcBef>
              <a:spcAft>
                <a:spcPts val="0"/>
              </a:spcAft>
              <a:buClr>
                <a:srgbClr val="999999"/>
              </a:buClr>
              <a:buSzPts val="1350"/>
              <a:buFont typeface="DM Sans"/>
              <a:buChar char="-"/>
            </a:pPr>
            <a:r>
              <a:rPr lang="es-419" sz="1350">
                <a:solidFill>
                  <a:srgbClr val="999999"/>
                </a:solidFill>
                <a:latin typeface="DM Sans"/>
                <a:ea typeface="DM Sans"/>
                <a:cs typeface="DM Sans"/>
                <a:sym typeface="DM Sans"/>
              </a:rPr>
              <a:t>NO INCLUIR LOS node_modules generados.</a:t>
            </a:r>
            <a:endParaRPr sz="1350">
              <a:solidFill>
                <a:srgbClr val="999999"/>
              </a:solidFill>
              <a:latin typeface="DM Sans"/>
              <a:ea typeface="DM Sans"/>
              <a:cs typeface="DM Sans"/>
              <a:sym typeface="DM Sans"/>
            </a:endParaRPr>
          </a:p>
          <a:p>
            <a:pPr marL="0" lvl="0" indent="0" algn="l" rtl="0">
              <a:spcBef>
                <a:spcPts val="800"/>
              </a:spcBef>
              <a:spcAft>
                <a:spcPts val="800"/>
              </a:spcAft>
              <a:buNone/>
            </a:pPr>
            <a:r>
              <a:rPr lang="es-419" sz="1350">
                <a:solidFill>
                  <a:srgbClr val="999999"/>
                </a:solidFill>
                <a:latin typeface="DM Sans"/>
                <a:ea typeface="DM Sans"/>
                <a:cs typeface="DM Sans"/>
                <a:sym typeface="DM Sans"/>
              </a:rPr>
              <a:t>   </a:t>
            </a:r>
            <a:r>
              <a:rPr lang="es-419" sz="1350" u="sng">
                <a:solidFill>
                  <a:schemeClr val="hlink"/>
                </a:solidFill>
                <a:latin typeface="DM Sans"/>
                <a:ea typeface="DM Sans"/>
                <a:cs typeface="DM Sans"/>
                <a:sym typeface="DM Sans"/>
                <a:hlinkClick r:id="rId5"/>
              </a:rPr>
              <a:t>Testing de este entregable</a:t>
            </a:r>
            <a:endParaRPr sz="1350">
              <a:solidFill>
                <a:srgbClr val="999999"/>
              </a:solidFill>
              <a:latin typeface="DM Sans"/>
              <a:ea typeface="DM Sans"/>
              <a:cs typeface="DM Sans"/>
              <a:sym typeface="DM Sans"/>
            </a:endParaRPr>
          </a:p>
        </p:txBody>
      </p:sp>
    </p:spTree>
  </p:cSld>
  <p:clrMapOvr>
    <a:masterClrMapping/>
  </p:clrMapOvr>
</p:sld>
</file>

<file path=ppt/theme/theme1.xml><?xml version="1.0" encoding="utf-8"?>
<a:theme xmlns:a="http://schemas.openxmlformats.org/drawingml/2006/main" name="Coder">
  <a:themeElements>
    <a:clrScheme name="Simple Light">
      <a:dk1>
        <a:srgbClr val="000000"/>
      </a:dk1>
      <a:lt1>
        <a:srgbClr val="FFFFFF"/>
      </a:lt1>
      <a:dk2>
        <a:srgbClr val="595959"/>
      </a:dk2>
      <a:lt2>
        <a:srgbClr val="EEEEEE"/>
      </a:lt2>
      <a:accent1>
        <a:srgbClr val="9DF4E2"/>
      </a:accent1>
      <a:accent2>
        <a:srgbClr val="212121"/>
      </a:accent2>
      <a:accent3>
        <a:srgbClr val="78909C"/>
      </a:accent3>
      <a:accent4>
        <a:srgbClr val="EA90FF"/>
      </a:accent4>
      <a:accent5>
        <a:srgbClr val="83AEFB"/>
      </a:accent5>
      <a:accent6>
        <a:srgbClr val="EAFF6A"/>
      </a:accent6>
      <a:hlink>
        <a:srgbClr val="83AEF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503</Words>
  <Application>Microsoft Office PowerPoint</Application>
  <PresentationFormat>Presentación en pantalla (16:9)</PresentationFormat>
  <Paragraphs>40</Paragraphs>
  <Slides>5</Slides>
  <Notes>5</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5</vt:i4>
      </vt:variant>
    </vt:vector>
  </HeadingPairs>
  <TitlesOfParts>
    <vt:vector size="9" baseType="lpstr">
      <vt:lpstr>DM Sans</vt:lpstr>
      <vt:lpstr>Arial</vt:lpstr>
      <vt:lpstr>Helvetica Neue Light</vt:lpstr>
      <vt:lpstr>Coder</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CHALL</dc:creator>
  <cp:lastModifiedBy>Carlos Hall</cp:lastModifiedBy>
  <cp:revision>1</cp:revision>
  <dcterms:modified xsi:type="dcterms:W3CDTF">2023-04-24T23:12:33Z</dcterms:modified>
</cp:coreProperties>
</file>